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63" r:id="rId5"/>
    <p:sldId id="258" r:id="rId6"/>
    <p:sldId id="273" r:id="rId7"/>
    <p:sldId id="265" r:id="rId8"/>
    <p:sldId id="267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B467-40B7-4A23-BE2F-9728B0DDD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35672-5508-4040-BD77-047DE6F45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12361-B282-4AD0-861F-CA34F7BB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8DAC5-D2E3-4C4A-8994-31AE2687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72F5-1362-4EC8-82F6-D3D867AA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9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946AB-4946-4B0A-A547-6CF00334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63AD-4CDC-4121-A5EB-CEB6655E1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25E65-C3FA-45F8-A4BC-A9CC09AE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03046-6751-458E-AD43-3ADA2F2F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68BE-9A01-4C78-A7AC-54687142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B54878-183B-4868-BA3F-924394475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BC635-7F9E-433F-86D1-5FCF049A7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61BEB-A9F0-47DA-91C8-DBF0A588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0BD3C-FD8E-4B7F-AD14-EEC3187A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75ADF-23A8-4F00-8A92-3CF02D0E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4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DCD3-6C1B-4E75-BFE6-7A7B91D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93498-5A06-4592-B8C1-66163A2FA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F72F-B1C5-41B1-B3D9-7E118142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BF97F-44B3-4032-AEB3-88AB7CBA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F34CD-7B91-4F59-9120-2DA062EA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ADDB-B275-4190-B743-27D10EFD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57CA0-6033-4432-976C-8FACD75D6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BD9FC-CE6F-4186-83AA-43B35A694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63B19-86E3-49E2-BEDC-79D73A68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693D-96F7-4707-B2BC-B5DBDDEF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4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9EBA-F2A9-40FC-8EBB-64A4AFDE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E8C3-63A5-411A-9539-6EB600E71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013B7-1CE9-46C8-80A5-63592B202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7A7A2-C754-4ACA-A254-AB27282B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AD7F-6B68-4565-B036-464B61ED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F0215-0C79-43D0-B440-DA47A385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5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3B99-FA11-4061-8A29-3EF375FB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A56E-1320-49CE-BBF3-619C0D49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464BF-C42D-416D-8C39-802EE7D54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319C1-E3D1-4EA0-9200-B8A94FE8C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01129-EB3E-4311-B000-A6850CD5A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61FA4A-19EF-4345-89A7-781A698A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80C9C-1A22-4805-874F-F935D72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49C295-B80A-414C-8112-EFFE63E9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7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C0E9-757D-48FD-87A7-7CA21607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47E8A-0666-48AC-97EE-8B73C57E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18402-25EA-4ED2-BB52-BA96E4C8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61926-7AAB-4467-9B53-17CDB789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CF3E9-0272-49A6-A46F-47B23B69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4EAC7-12CB-421B-B910-8911713C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08F21-862E-4FAA-AD58-5D8069D3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0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25D9-67DE-4CC0-AA59-A0FDAE43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F98A8-7DBB-47B2-BEB4-795CB596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F6335-7FDC-468D-96F9-CE0B045EB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7B6FD-2281-40A4-ADEE-0609F87B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795C3-9C21-4F6E-A944-A46AC40C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DDCEB-74C3-4982-8337-65379CD8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72EC-88A1-4844-8636-6ED4123D3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E3EED0-A1FA-474D-83AC-3A5E73A7A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AD944-7A85-483D-BBB2-F0F12DB0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A97A3-DFA8-44F4-AFFB-5AA97E5B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DB9E-E266-4ED7-8AC3-A6B130B7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537D3-4A4D-4693-9022-227472FC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9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D5E67-0DEE-42A9-89E8-1DE83950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28FF9-46FD-4CA6-83D7-9CA2F1658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DB2C2-4D9B-48DD-851A-9D454DE8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2E571-38F2-4F73-B523-6EB95170224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A4B6F-6D05-4541-914E-53D3FF859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E684F-56A0-44B6-A644-A8D442D2F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2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593F-7395-4994-A0D0-255639C2A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668" y="1181608"/>
            <a:ext cx="9884664" cy="1461706"/>
          </a:xfrm>
        </p:spPr>
        <p:txBody>
          <a:bodyPr>
            <a:noAutofit/>
          </a:bodyPr>
          <a:lstStyle/>
          <a:p>
            <a:r>
              <a:rPr lang="en-US" sz="4400" dirty="0"/>
              <a:t>Spatial and storm-time dependence of electron microburst pitch angle isotropy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CD7C5-C16C-42CB-A5B0-2351946F4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519" y="3221721"/>
            <a:ext cx="4855829" cy="992966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Conrad Meyer-Reed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83674BD-C9F7-4724-8E65-AD0CAFAA8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26" y="4818000"/>
            <a:ext cx="5063745" cy="171678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874A022-3B2B-40D0-B7F5-A18930144CA0}"/>
              </a:ext>
            </a:extLst>
          </p:cNvPr>
          <p:cNvSpPr txBox="1">
            <a:spLocks/>
          </p:cNvSpPr>
          <p:nvPr/>
        </p:nvSpPr>
        <p:spPr>
          <a:xfrm>
            <a:off x="6361652" y="3221721"/>
            <a:ext cx="4855829" cy="992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Co-authors:</a:t>
            </a:r>
          </a:p>
          <a:p>
            <a:r>
              <a:rPr lang="en-US" dirty="0"/>
              <a:t>Lauren Blum, Mike Shumko</a:t>
            </a:r>
          </a:p>
        </p:txBody>
      </p:sp>
    </p:spTree>
    <p:extLst>
      <p:ext uri="{BB962C8B-B14F-4D97-AF65-F5344CB8AC3E}">
        <p14:creationId xmlns:p14="http://schemas.microsoft.com/office/powerpoint/2010/main" val="7952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9FB1-4A16-473F-BA38-A311DCCE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72019-48F2-413A-8D14-9F650C64449C}"/>
              </a:ext>
            </a:extLst>
          </p:cNvPr>
          <p:cNvSpPr txBox="1"/>
          <p:nvPr/>
        </p:nvSpPr>
        <p:spPr>
          <a:xfrm>
            <a:off x="742233" y="1519905"/>
            <a:ext cx="42995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[finish slide]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[talk about implications of high microburst isotropy in evening MLT region (EMIC?)]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[setup for future research]</a:t>
            </a:r>
          </a:p>
        </p:txBody>
      </p:sp>
    </p:spTree>
    <p:extLst>
      <p:ext uri="{BB962C8B-B14F-4D97-AF65-F5344CB8AC3E}">
        <p14:creationId xmlns:p14="http://schemas.microsoft.com/office/powerpoint/2010/main" val="212869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04D8-107D-44F7-8DCC-BBCBE39F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910A-C7FE-4B83-80F8-E64A5A38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2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1115-97D4-43B1-AA31-0357D39C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2D76C-8393-450E-BF5E-5FD66A53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07429" cy="10601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8F0A8-5BAA-4B1A-B4EF-7268261C5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8" t="49867" b="-1"/>
          <a:stretch/>
        </p:blipFill>
        <p:spPr>
          <a:xfrm>
            <a:off x="4208211" y="4531219"/>
            <a:ext cx="1783437" cy="1514505"/>
          </a:xfrm>
          <a:prstGeom prst="rect">
            <a:avLst/>
          </a:prstGeom>
          <a:ln w="1905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2A1FD-C137-4757-9602-37B5D74DC5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4" t="49828"/>
          <a:stretch/>
        </p:blipFill>
        <p:spPr>
          <a:xfrm>
            <a:off x="6075640" y="4537289"/>
            <a:ext cx="1849565" cy="1508435"/>
          </a:xfrm>
          <a:prstGeom prst="rect">
            <a:avLst/>
          </a:prstGeom>
          <a:ln w="1905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19B7F-CCC6-4022-A3C1-CE1F62AB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3" b="50155"/>
          <a:stretch/>
        </p:blipFill>
        <p:spPr>
          <a:xfrm>
            <a:off x="289656" y="4515500"/>
            <a:ext cx="1849565" cy="1514505"/>
          </a:xfrm>
          <a:prstGeom prst="rect">
            <a:avLst/>
          </a:prstGeom>
          <a:ln w="1905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159F2-FDC5-4EDE-88FE-3FCACFA2F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9" b="50138"/>
          <a:stretch/>
        </p:blipFill>
        <p:spPr>
          <a:xfrm>
            <a:off x="2223213" y="4521570"/>
            <a:ext cx="1901006" cy="1508435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6325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2AEB-365B-49D0-9B4C-79C979E79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663EC-6282-4A2E-844E-FB6534F72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0273" cy="431655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SAMPEX: 20 Years Watching the Sun –">
            <a:extLst>
              <a:ext uri="{FF2B5EF4-FFF2-40B4-BE49-F238E27FC236}">
                <a16:creationId xmlns:a16="http://schemas.microsoft.com/office/drawing/2014/main" id="{9D4D6021-F55E-4888-83A1-454D0F48E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87" y="563418"/>
            <a:ext cx="3372170" cy="24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79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7B5F-7418-4A77-8565-C24CD024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1EF57-C14A-40B7-A515-67860F55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588" y="1825625"/>
            <a:ext cx="10051211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Mission Background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Statistical Year Study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Storm-time Epoch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C008A-8F4C-492D-BEF1-6B15A737644F}"/>
              </a:ext>
            </a:extLst>
          </p:cNvPr>
          <p:cNvSpPr txBox="1"/>
          <p:nvPr/>
        </p:nvSpPr>
        <p:spPr>
          <a:xfrm>
            <a:off x="10347180" y="6611779"/>
            <a:ext cx="18448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(From T. Benesch and J. </a:t>
            </a:r>
            <a:r>
              <a:rPr lang="en-US" sz="1000" dirty="0" err="1">
                <a:solidFill>
                  <a:schemeClr val="bg1"/>
                </a:solidFill>
              </a:rPr>
              <a:t>Carns</a:t>
            </a:r>
            <a:r>
              <a:rPr lang="en-US" sz="1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235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ompact disk, electronics&#10;&#10;Description automatically generated">
            <a:extLst>
              <a:ext uri="{FF2B5EF4-FFF2-40B4-BE49-F238E27FC236}">
                <a16:creationId xmlns:a16="http://schemas.microsoft.com/office/drawing/2014/main" id="{0AB513A7-9B32-40D5-B7FB-71893C42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95" y="3882419"/>
            <a:ext cx="4640811" cy="2610456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B4EF867-3209-410F-8886-9E18FA30A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33" y="5187647"/>
            <a:ext cx="1557227" cy="1092383"/>
          </a:xfrm>
          <a:ln w="28575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C478F4E-7B40-46A3-B17F-3E95FFDD556C}"/>
              </a:ext>
            </a:extLst>
          </p:cNvPr>
          <p:cNvGrpSpPr>
            <a:grpSpLocks noChangeAspect="1"/>
          </p:cNvGrpSpPr>
          <p:nvPr/>
        </p:nvGrpSpPr>
        <p:grpSpPr>
          <a:xfrm>
            <a:off x="6684886" y="408222"/>
            <a:ext cx="5507113" cy="2719078"/>
            <a:chOff x="2316648" y="1600200"/>
            <a:chExt cx="6617011" cy="3419103"/>
          </a:xfrm>
        </p:grpSpPr>
        <p:pic>
          <p:nvPicPr>
            <p:cNvPr id="7" name="Picture 6" descr="JSample Thesis UCB 2013.pdf">
              <a:extLst>
                <a:ext uri="{FF2B5EF4-FFF2-40B4-BE49-F238E27FC236}">
                  <a16:creationId xmlns:a16="http://schemas.microsoft.com/office/drawing/2014/main" id="{962670AD-96CB-4506-BFF7-8C5F8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254" t="61792" r="19643" b="15206"/>
            <a:stretch>
              <a:fillRect/>
            </a:stretch>
          </p:blipFill>
          <p:spPr>
            <a:xfrm>
              <a:off x="2316648" y="1600200"/>
              <a:ext cx="6370152" cy="31549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1B5A75-5FD4-43DE-8CC7-DFAB6CB96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4133" y="4755133"/>
              <a:ext cx="2139526" cy="26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dirty="0">
                  <a:solidFill>
                    <a:srgbClr val="404040"/>
                  </a:solidFill>
                  <a:latin typeface="Optima"/>
                  <a:cs typeface="Optima"/>
                </a:rPr>
                <a:t>J. Sample, PhD Thesis (2013)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0D5F09-9C11-4542-9FE1-365EB89DA488}"/>
              </a:ext>
            </a:extLst>
          </p:cNvPr>
          <p:cNvSpPr txBox="1"/>
          <p:nvPr/>
        </p:nvSpPr>
        <p:spPr>
          <a:xfrm>
            <a:off x="4392276" y="6246654"/>
            <a:ext cx="1529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(From Yuting Ng, 2013)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F7C88-3186-429E-B7DA-317086838DF6}"/>
              </a:ext>
            </a:extLst>
          </p:cNvPr>
          <p:cNvSpPr txBox="1"/>
          <p:nvPr/>
        </p:nvSpPr>
        <p:spPr>
          <a:xfrm>
            <a:off x="4673426" y="6476187"/>
            <a:ext cx="1088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Wikipedia)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CA605-F1B8-453A-9B57-CB627D2A47AF}"/>
              </a:ext>
            </a:extLst>
          </p:cNvPr>
          <p:cNvSpPr txBox="1"/>
          <p:nvPr/>
        </p:nvSpPr>
        <p:spPr>
          <a:xfrm>
            <a:off x="1120995" y="1285872"/>
            <a:ext cx="530166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Earth’s radiation belts are composed of electrons interacting with the planetary magnetic field in 3 main motions:</a:t>
            </a:r>
          </a:p>
          <a:p>
            <a:pPr marL="800100" lvl="1" indent="-342900">
              <a:buAutoNum type="arabicParenR"/>
            </a:pPr>
            <a:r>
              <a:rPr lang="en-US" sz="1400" dirty="0"/>
              <a:t>Gyro motion (~1 </a:t>
            </a:r>
            <a:r>
              <a:rPr lang="en-US" sz="1400" dirty="0" err="1"/>
              <a:t>ms</a:t>
            </a:r>
            <a:r>
              <a:rPr lang="en-US" sz="1400" dirty="0"/>
              <a:t>)</a:t>
            </a:r>
          </a:p>
          <a:p>
            <a:pPr marL="800100" lvl="1" indent="-342900">
              <a:buAutoNum type="arabicParenR"/>
            </a:pPr>
            <a:r>
              <a:rPr lang="en-US" sz="1400" dirty="0"/>
              <a:t>Bounce motion (~0.1-1.0 s)</a:t>
            </a:r>
          </a:p>
          <a:p>
            <a:pPr marL="800100" lvl="1" indent="-342900">
              <a:buAutoNum type="arabicParenR"/>
            </a:pPr>
            <a:r>
              <a:rPr lang="en-US" sz="1400" dirty="0"/>
              <a:t>Drift motion (~1-10 min)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Electrons with </a:t>
            </a:r>
            <a:r>
              <a:rPr lang="en-US" sz="1400" u="sng" dirty="0"/>
              <a:t>small</a:t>
            </a:r>
            <a:r>
              <a:rPr lang="en-US" sz="1400" dirty="0"/>
              <a:t> velocity pitch angles will more likely precipitate into the atmosphere before bouncing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Pitch angle isotropy is defined by how electron population velocity pitch angles are distributed: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Isotropic:</a:t>
            </a:r>
            <a:r>
              <a:rPr lang="en-US" sz="1400" dirty="0"/>
              <a:t> Pitch angles are pointed everywhere equally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Anisotropic:</a:t>
            </a:r>
            <a:r>
              <a:rPr lang="en-US" sz="1400" dirty="0"/>
              <a:t> Pitch angles are pointed unevenly 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8B1E53E-53BC-4C6C-9D6A-3356EB5B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72" y="3311615"/>
            <a:ext cx="4188903" cy="32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8BC2118-721B-4096-BBCC-1A5CE8F77C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2208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7077F-B6DC-4B0E-A5D0-DD7AC45A4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51" y="3711718"/>
            <a:ext cx="3813721" cy="27814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54CD10-999D-4B1A-BCA8-925517469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03" y="3759687"/>
            <a:ext cx="4954841" cy="2685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D87D-680A-4210-8AE0-A62DAD2258B7}"/>
              </a:ext>
            </a:extLst>
          </p:cNvPr>
          <p:cNvSpPr txBox="1"/>
          <p:nvPr/>
        </p:nvSpPr>
        <p:spPr>
          <a:xfrm>
            <a:off x="10616132" y="6510186"/>
            <a:ext cx="939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NASA)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888A8-BB87-48DC-91CD-957A829E3E3B}"/>
              </a:ext>
            </a:extLst>
          </p:cNvPr>
          <p:cNvSpPr txBox="1"/>
          <p:nvPr/>
        </p:nvSpPr>
        <p:spPr>
          <a:xfrm>
            <a:off x="4604035" y="6488149"/>
            <a:ext cx="1701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Blum et al, 2015)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E0AB1-6317-44D5-8C12-0481E61C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559" y="474327"/>
            <a:ext cx="3524101" cy="2844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86872B-9AB0-4DE9-9E26-3509E6D51E7C}"/>
              </a:ext>
            </a:extLst>
          </p:cNvPr>
          <p:cNvSpPr txBox="1"/>
          <p:nvPr/>
        </p:nvSpPr>
        <p:spPr>
          <a:xfrm>
            <a:off x="9632540" y="3165988"/>
            <a:ext cx="1701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Blum et al, 2015)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43457-EC9D-47D1-B733-90C96FAFB0C4}"/>
              </a:ext>
            </a:extLst>
          </p:cNvPr>
          <p:cNvSpPr txBox="1"/>
          <p:nvPr/>
        </p:nvSpPr>
        <p:spPr>
          <a:xfrm>
            <a:off x="1259368" y="1454948"/>
            <a:ext cx="51078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Microbursts: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&lt;1s bursts of pitch angle isotropic MeV-energy electrons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Microbursts have been previously associated with chorus wave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Most frequent in the morning magnetic local time region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Microburst detection algorithm: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5468A-71D7-49AF-B4AB-F3BAED5628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332" b="-6353"/>
          <a:stretch/>
        </p:blipFill>
        <p:spPr>
          <a:xfrm>
            <a:off x="4322457" y="2716673"/>
            <a:ext cx="3183563" cy="432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0728376-90D0-44CE-905F-FF49AF02C7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8151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C8F4-CD5A-49A0-B991-0E2C1863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Background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EB4C642-C715-40A1-B678-D96FF69E6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5635"/>
            <a:ext cx="4141558" cy="30188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3F547-CEBF-4252-BE7D-3D91CC38EF82}"/>
              </a:ext>
            </a:extLst>
          </p:cNvPr>
          <p:cNvSpPr txBox="1"/>
          <p:nvPr/>
        </p:nvSpPr>
        <p:spPr>
          <a:xfrm>
            <a:off x="3647025" y="6369764"/>
            <a:ext cx="1529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Blake et al, 1996)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824C4-03DF-4F91-BC25-EAB416A2F330}"/>
              </a:ext>
            </a:extLst>
          </p:cNvPr>
          <p:cNvSpPr txBox="1"/>
          <p:nvPr/>
        </p:nvSpPr>
        <p:spPr>
          <a:xfrm>
            <a:off x="5854068" y="3825753"/>
            <a:ext cx="56052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Heavy Ion Large Telescope (HILT) instrument onboard the SAMPEX satellite consisted of 4x4 Silicon detector array that recorded &gt;1 MeV electron counts in high latitude regions of the magnetosphere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By taking the ratio of electron counts from Row 1 (SSD1) and Row 4 (SSD4) of the detectors,  a measure of </a:t>
            </a:r>
            <a:r>
              <a:rPr lang="en-US" sz="1400" u="sng" dirty="0"/>
              <a:t>pitch angle isotropy</a:t>
            </a:r>
            <a:r>
              <a:rPr lang="en-US" sz="1400" dirty="0"/>
              <a:t> can be determined, where: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Iso = 0  -&gt;  Anisotropic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Iso = 1  -&gt;  Isotropic</a:t>
            </a:r>
          </a:p>
          <a:p>
            <a:pPr lvl="1"/>
            <a:endParaRPr lang="en-US" sz="1400" dirty="0"/>
          </a:p>
          <a:p>
            <a:r>
              <a:rPr lang="en-US" sz="1400" dirty="0"/>
              <a:t>Isotropy Index Calculation: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F8EC77-5529-49DB-A432-3CC8CD83B83B}"/>
              </a:ext>
            </a:extLst>
          </p:cNvPr>
          <p:cNvSpPr/>
          <p:nvPr/>
        </p:nvSpPr>
        <p:spPr>
          <a:xfrm>
            <a:off x="915748" y="1725619"/>
            <a:ext cx="49383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Solar Anomalous and Magnetospheric Particle Explorer (SAMPEX) satellite collected information about particles in the Earth’s radiation belts in near polar orbit from 1992-2004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SAMPEX was the first spacecraft in the NASA Small Explorer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F8A77-B002-40B3-A289-69BF06C24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72"/>
          <a:stretch/>
        </p:blipFill>
        <p:spPr>
          <a:xfrm>
            <a:off x="8409992" y="5659578"/>
            <a:ext cx="3170311" cy="5143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6494772-DBE8-441B-95CA-E811EC6A5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53" y="365125"/>
            <a:ext cx="4184593" cy="312038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862E4A-7F75-43FD-84A0-5CE6AC036B99}"/>
              </a:ext>
            </a:extLst>
          </p:cNvPr>
          <p:cNvSpPr txBox="1"/>
          <p:nvPr/>
        </p:nvSpPr>
        <p:spPr>
          <a:xfrm>
            <a:off x="9617212" y="3475197"/>
            <a:ext cx="1529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</a:t>
            </a:r>
            <a:r>
              <a:rPr lang="en-US" sz="1000" dirty="0" err="1"/>
              <a:t>eoPortal</a:t>
            </a:r>
            <a:r>
              <a:rPr lang="en-US" sz="1000" dirty="0"/>
              <a:t> Directory)</a:t>
            </a:r>
          </a:p>
        </p:txBody>
      </p:sp>
    </p:spTree>
    <p:extLst>
      <p:ext uri="{BB962C8B-B14F-4D97-AF65-F5344CB8AC3E}">
        <p14:creationId xmlns:p14="http://schemas.microsoft.com/office/powerpoint/2010/main" val="261632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FF59-A7F3-4D06-82DF-C6217677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Year Study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E24AC9-90CA-4D17-8A49-03173E79EE7A}"/>
              </a:ext>
            </a:extLst>
          </p:cNvPr>
          <p:cNvSpPr/>
          <p:nvPr/>
        </p:nvSpPr>
        <p:spPr>
          <a:xfrm>
            <a:off x="1040832" y="1585246"/>
            <a:ext cx="64421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SAMPEX electron counts data selected from the year 1993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Analysis of correlations between isotropy index, microburst magnitude, and spatial parameters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  <a:p>
            <a:pPr lvl="1"/>
            <a:r>
              <a:rPr lang="en-US" sz="1400" dirty="0"/>
              <a:t>Microburst magnitude calculation:</a:t>
            </a:r>
          </a:p>
          <a:p>
            <a:endParaRPr lang="en-US" sz="1400" u="sng" dirty="0"/>
          </a:p>
          <a:p>
            <a:endParaRPr lang="en-US" sz="1400" u="sng" dirty="0"/>
          </a:p>
          <a:p>
            <a:endParaRPr lang="en-US" sz="1400" u="sng" dirty="0"/>
          </a:p>
          <a:p>
            <a:endParaRPr lang="en-US" sz="1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Results:</a:t>
            </a:r>
            <a:endParaRPr lang="en-US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Trend in data shows a positive correlation between microburst isotropy index and microburst magnitude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400" dirty="0"/>
              <a:t>Low magnitude: 0.2 – 1.0 isotropy index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400" dirty="0"/>
              <a:t>High magnitude: ~1.0 isotropy index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Median isotropy dial plot indicates high isotropy difference in the evening MLT range, medium isotropy in the midnight-morning MLT range, and low isotropy in the noon MLT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5E6F2-702B-4E03-8AD6-BDDA2203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6" r="30353"/>
          <a:stretch/>
        </p:blipFill>
        <p:spPr>
          <a:xfrm>
            <a:off x="2441196" y="3046530"/>
            <a:ext cx="2919370" cy="5238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647902-C5AD-49E1-B901-7E1A7EE7E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7568167" y="652052"/>
            <a:ext cx="2766124" cy="29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2F4FD9-32FE-4563-B493-37549FF74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556" b="50000"/>
          <a:stretch/>
        </p:blipFill>
        <p:spPr bwMode="auto">
          <a:xfrm>
            <a:off x="7482980" y="3910053"/>
            <a:ext cx="3348038" cy="250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237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44B2-7680-4BE0-A3D6-062F52CE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Storm-time Epoch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3DEEA3-9BF2-4239-97FF-AD5677CA0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681" y="3785591"/>
            <a:ext cx="3736052" cy="270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9A598E-B7C3-49F5-BB0E-66505D7DD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092" y="3785589"/>
            <a:ext cx="3736052" cy="26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4B4B166-0B26-40A0-9429-F317CBC21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3" y="3785590"/>
            <a:ext cx="3736052" cy="26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2CE7A9-D69F-4580-AA54-37A759E67CFB}"/>
              </a:ext>
            </a:extLst>
          </p:cNvPr>
          <p:cNvSpPr/>
          <p:nvPr/>
        </p:nvSpPr>
        <p:spPr>
          <a:xfrm>
            <a:off x="923385" y="1323376"/>
            <a:ext cx="59304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Out of the 9 geomagnetic storms from 1993 with Dst_min &lt; 100 nT, 6 storms with typical Dst profiles were selected for our analysis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Analysis of storm-time dependence of median microburst isotropy for initial, main, and recovery phases of the 6 geomagnetic storms</a:t>
            </a:r>
          </a:p>
          <a:p>
            <a:pPr lvl="1"/>
            <a:endParaRPr lang="en-US" sz="1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Results: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Negative trend in median isotropy difference can be seen as storm phases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962A5-0AD3-48B5-ABA4-C759D4060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32" y="729842"/>
            <a:ext cx="5120881" cy="25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67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FCE344-6BE3-4AE0-9F08-8F32DD9E0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32" y="729842"/>
            <a:ext cx="5120879" cy="256044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3BA5BE6-CF6F-47F2-813F-783B6109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3" y="3785589"/>
            <a:ext cx="3736052" cy="27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DF6C5F3-2FBB-498F-9126-B4CFFF4B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092" y="3785589"/>
            <a:ext cx="3736052" cy="27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62FCF86-6170-48FB-9A96-DF47DD4D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681" y="3785589"/>
            <a:ext cx="3736052" cy="270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E044B2-7680-4BE0-A3D6-062F52CE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Storm-time Epoch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DED226-4FB1-40DE-9AC5-E9BF0FD14C97}"/>
              </a:ext>
            </a:extLst>
          </p:cNvPr>
          <p:cNvSpPr/>
          <p:nvPr/>
        </p:nvSpPr>
        <p:spPr>
          <a:xfrm>
            <a:off x="923386" y="1323376"/>
            <a:ext cx="58884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Out of the 9 geomagnetic storms from 1993 with Dst_min &lt; 100 nT, 6 storms with typical Dst profiles were selected for our analysis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Analysis of median microburst isotropy vs binned AE indices</a:t>
            </a:r>
          </a:p>
          <a:p>
            <a:pPr lvl="1"/>
            <a:endParaRPr lang="en-US" sz="1400" u="sng" dirty="0"/>
          </a:p>
          <a:p>
            <a:pPr lvl="1"/>
            <a:endParaRPr lang="en-US" sz="1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/>
              <a:t>Results: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Inconclusive results due to large spread in isotropy index median values (error bars show 25</a:t>
            </a:r>
            <a:r>
              <a:rPr lang="en-US" sz="1400" baseline="30000" dirty="0"/>
              <a:t>th</a:t>
            </a:r>
            <a:r>
              <a:rPr lang="en-US" sz="1400" dirty="0"/>
              <a:t> and 75</a:t>
            </a:r>
            <a:r>
              <a:rPr lang="en-US" sz="1400" baseline="30000" dirty="0"/>
              <a:t>th</a:t>
            </a:r>
            <a:r>
              <a:rPr lang="en-US" sz="1400" dirty="0"/>
              <a:t> percentiles)</a:t>
            </a:r>
          </a:p>
        </p:txBody>
      </p:sp>
    </p:spTree>
    <p:extLst>
      <p:ext uri="{BB962C8B-B14F-4D97-AF65-F5344CB8AC3E}">
        <p14:creationId xmlns:p14="http://schemas.microsoft.com/office/powerpoint/2010/main" val="214212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3336</TotalTime>
  <Words>588</Words>
  <Application>Microsoft Office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Optima</vt:lpstr>
      <vt:lpstr>Office Theme</vt:lpstr>
      <vt:lpstr>Spatial and storm-time dependence of electron microburst pitch angle isotropy</vt:lpstr>
      <vt:lpstr>Abstract</vt:lpstr>
      <vt:lpstr>Outline</vt:lpstr>
      <vt:lpstr>PowerPoint Presentation</vt:lpstr>
      <vt:lpstr>PowerPoint Presentation</vt:lpstr>
      <vt:lpstr>Mission Background</vt:lpstr>
      <vt:lpstr>Statistical Year Study</vt:lpstr>
      <vt:lpstr>Storm-time Epoch Analysis</vt:lpstr>
      <vt:lpstr>Storm-time Epoch Analysis</vt:lpstr>
      <vt:lpstr>Conclusions</vt:lpstr>
      <vt:lpstr>Acknowledgements</vt:lpstr>
      <vt:lpstr>Extra Info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and storm-time dependence of electron microburst pitch angle anisotropy</dc:title>
  <dc:creator>Conrad Meyer-reed</dc:creator>
  <cp:lastModifiedBy>Conrad Meyer-reed</cp:lastModifiedBy>
  <cp:revision>22</cp:revision>
  <dcterms:created xsi:type="dcterms:W3CDTF">2021-11-23T21:47:50Z</dcterms:created>
  <dcterms:modified xsi:type="dcterms:W3CDTF">2021-12-02T22:46:52Z</dcterms:modified>
</cp:coreProperties>
</file>